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300" b="0" i="0" u="none" strike="noStrike">
                <a:solidFill>
                  <a:srgbClr val="000000"/>
                </a:solidFill>
                <a:latin typeface="Arial"/>
              </a:rPr>
              <a:t>Creator Trust Premium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Uplift</c:v>
                </c:pt>
              </c:strCache>
            </c:strRef>
          </c:tx>
          <c:spPr>
            <a:solidFill>
              <a:srgbClr val="94A3B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94A3B8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0D4AA"/>
              </a:solidFill>
              <a:effectLst/>
            </c:spPr>
          </c:dPt>
          <c:cat>
            <c:multiLvlStrRef>
              <c:f>Sheet1!$A$2:$A$3</c:f>
              <c:multiLvlStrCache>
                <c:ptCount val="2"/>
                <c:lvl>
                  <c:pt idx="0">
                    <c:v>Unverified
Creator</c:v>
                  </c:pt>
                  <c:pt idx="1">
                    <c:v>Verified
Creator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140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8FAFC"/>
    </a:solidFill>
    <a:ln>
      <a:noFill/>
    </a:ln>
    <a:effectLst/>
  </c:sp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theguardian.com/technology/2025/jul/14/an-ai-generated-band-got-1m-plays-on-spotify-now-music-insiders-say-listeners-should-be-warned" TargetMode="External"/><Relationship Id="rId4" Type="http://schemas.openxmlformats.org/officeDocument/2006/relationships/hyperlink" Target="https://www.theguardian.com/us-news/2026/mar/21/man-pleads-guilty-music-streaming-fraud-ai" TargetMode="External"/><Relationship Id="rId5" Type="http://schemas.openxmlformats.org/officeDocument/2006/relationships/hyperlink" Target="https://www.billboard.com/pro/ai-music-artist-xania-monet-multimillion-dollar-record-deal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280160"/>
            <a:ext cx="64008" cy="20116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118872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REAL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658368" y="22402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Proving Humanity in the Age of AI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58368" y="28346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portable identity badge for creators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46634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·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Potential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acquirers are motivated — and already circling the space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26517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34440"/>
            <a:ext cx="64008" cy="33832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32588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$3M ARR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30352" y="176479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~18–24 months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30352" y="214884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$20M–$50M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30352" y="290779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buyers: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" y="32004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DistroKid PE buyer, Spotify, Veriff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68680" y="384048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84048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Acqui-hire + IP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0" y="1234440"/>
            <a:ext cx="26517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234440"/>
            <a:ext cx="64008" cy="33832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64992" y="132588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$10M ARR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364992" y="176479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 years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64992" y="214884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$80M–$200M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364992" y="290779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buyers: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64992" y="32004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Spotify, UMG/Virgin Music, Okta, Entrust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703320" y="384048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03320" y="384048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acquisition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035040" y="1234440"/>
            <a:ext cx="26517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035040" y="1234440"/>
            <a:ext cx="64008" cy="33832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99632" y="132588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$30M ARR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199632" y="1764792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 years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199632" y="214884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$300M–$600M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199632" y="290779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buyers: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199632" y="32004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Google/YouTube, Palo Alto, Okta, Meta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537960" y="384048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37960" y="384048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standard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5760" y="468172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Comp: Onfido sold to Entrust for $400–$650M (Feb 2024) at ~8–10x ARR. Identity/IAM M&amp;A averages 15x revenue.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Revenue Streams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256032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1148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9728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9436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 Freemium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594360" y="2240280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1 for all creators.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badge + features: $10–20/month.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independent artists.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200400" y="1005840"/>
            <a:ext cx="256032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80" y="1097280"/>
            <a:ext cx="502920" cy="5029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38328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API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3383280" y="2240280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Platforms, sync licensors, and brands pay monthly to query verification status via API.</a:t>
            </a:r>
            <a:endParaRPr lang="en-US" sz="1250" dirty="0"/>
          </a:p>
        </p:txBody>
      </p:sp>
      <p:sp>
        <p:nvSpPr>
          <p:cNvPr id="13" name="Shape 9"/>
          <p:cNvSpPr/>
          <p:nvPr/>
        </p:nvSpPr>
        <p:spPr>
          <a:xfrm>
            <a:off x="5989320" y="1005840"/>
            <a:ext cx="256032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598932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097280"/>
            <a:ext cx="502920" cy="5029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7220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6172200" y="2240280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DistroKid, CD Baby, PROs license our verification infrastructure for their own platforms.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457200" y="43708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cost: ~$0.80–1.50/verification at scale (Veriff / Stripe Identity)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One Vertical. Then Expand.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2011680" cy="329184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320040" y="1097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7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20040" y="15544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Music First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20040" y="21488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4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in musicians. The AI fake artist crisis is front-page news.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468880" y="1005840"/>
            <a:ext cx="2011680" cy="3291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468880" y="1097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68880" y="15544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Partners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468880" y="21488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FA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DistroKid, CD Baby, ASCAP, BMI. Millions of artists, one deal.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17720" y="1005840"/>
            <a:ext cx="2011680" cy="329184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17720" y="1097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617720" y="15544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Creators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617720" y="21488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FA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artists, writers, photographers, freelancers.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766560" y="1005840"/>
            <a:ext cx="2011680" cy="3291840"/>
          </a:xfrm>
          <a:prstGeom prst="rect">
            <a:avLst/>
          </a:prstGeom>
          <a:solidFill>
            <a:srgbClr val="134E4A"/>
          </a:solidFill>
          <a:ln w="12700">
            <a:solidFill>
              <a:srgbClr val="134E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766560" y="10972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766560" y="15544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API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766560" y="21488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FA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verification-as-a-service to streaming platforms, sync libraries, brands.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Has Solved This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201168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86868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377440" y="868680"/>
            <a:ext cx="128016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377440" y="86868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0" y="868680"/>
            <a:ext cx="128016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0" y="86868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Creator-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937760" y="868680"/>
            <a:ext cx="128016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86868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Embeddable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868680"/>
            <a:ext cx="128016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86868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498080" y="868680"/>
            <a:ext cx="1280160" cy="56692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0" y="86868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1435608"/>
            <a:ext cx="20116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435608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 Verified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377440" y="1435608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377440" y="143560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657600" y="1435608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0" y="143560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937760" y="1435608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143560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217920" y="1435608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17920" y="143560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7498080" y="1435608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98080" y="143560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365760" y="2002536"/>
            <a:ext cx="20116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2002536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Checkmark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377440" y="2002536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377440" y="200253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657600" y="2002536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0" y="200253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937760" y="2002536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37760" y="200253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217920" y="2002536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17920" y="200253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7498080" y="2002536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498080" y="200253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365760" y="2569464"/>
            <a:ext cx="20116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2569464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 ID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2377440" y="2569464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377440" y="2569464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3657600" y="2569464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657600" y="2569464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4937760" y="2569464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937760" y="2569464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217920" y="2569464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217920" y="2569464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7498080" y="2569464"/>
            <a:ext cx="12801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498080" y="2569464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365760" y="3136392"/>
            <a:ext cx="201168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65760" y="3136392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By AI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2377440" y="3136392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377440" y="313639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3E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3657600" y="3136392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657600" y="313639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4937760" y="3136392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937760" y="313639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6217920" y="3136392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17920" y="313639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7498080" y="3136392"/>
            <a:ext cx="1280160" cy="566928"/>
          </a:xfrm>
          <a:prstGeom prst="rect">
            <a:avLst/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498080" y="3136392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63" name="Shape 61"/>
          <p:cNvSpPr/>
          <p:nvPr/>
        </p:nvSpPr>
        <p:spPr>
          <a:xfrm>
            <a:off x="365760" y="3703320"/>
            <a:ext cx="201168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65760" y="370332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Real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2377440" y="3703320"/>
            <a:ext cx="128016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2377440" y="370332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3657600" y="3703320"/>
            <a:ext cx="128016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3657600" y="370332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4937760" y="3703320"/>
            <a:ext cx="128016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4937760" y="370332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6217920" y="3703320"/>
            <a:ext cx="128016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6217920" y="370332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73" name="Shape 71"/>
          <p:cNvSpPr/>
          <p:nvPr/>
        </p:nvSpPr>
        <p:spPr>
          <a:xfrm>
            <a:off x="7498080" y="3703320"/>
            <a:ext cx="1280160" cy="566928"/>
          </a:xfrm>
          <a:prstGeom prst="rect">
            <a:avLst/>
          </a:prstGeom>
          <a:solidFill>
            <a:srgbClr val="00D4AA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498080" y="3703320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credential that belongs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the creator.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7830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to the platform.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2514600"/>
            <a:ext cx="2377440" cy="182880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2514600"/>
            <a:ext cx="237744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651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With Us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DistroKid, CD Baby, ASCAP,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platforms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37560" y="2514600"/>
            <a:ext cx="2377440" cy="182880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2514600"/>
            <a:ext cx="237744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2651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337560" y="310896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open.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build: ~$50K–75K.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35040" y="2514600"/>
            <a:ext cx="2377440" cy="182880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35040" y="2514600"/>
            <a:ext cx="237744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35040" y="26517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Verified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035040" y="310896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verifiedreal.com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Founding creator badges available now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Todd Jones  ·  todd@verifiedreal.com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Has an Identity Crisis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1097280"/>
            <a:ext cx="2651760" cy="2926080"/>
          </a:xfrm>
          <a:prstGeom prst="rect">
            <a:avLst/>
          </a:prstGeom>
          <a:solidFill>
            <a:srgbClr val="12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97280"/>
            <a:ext cx="265176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71600"/>
            <a:ext cx="2651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75,000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365760" y="260604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fake tracks uploaded to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Deezer every single day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1097280"/>
            <a:ext cx="2651760" cy="2926080"/>
          </a:xfrm>
          <a:prstGeom prst="rect">
            <a:avLst/>
          </a:prstGeom>
          <a:solidFill>
            <a:srgbClr val="12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0" y="1097280"/>
            <a:ext cx="265176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1371600"/>
            <a:ext cx="2651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3200400" y="260604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listeners can't tell AI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human music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035040" y="1097280"/>
            <a:ext cx="2651760" cy="2926080"/>
          </a:xfrm>
          <a:prstGeom prst="rect">
            <a:avLst/>
          </a:prstGeom>
          <a:solidFill>
            <a:srgbClr val="12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035040" y="1097280"/>
            <a:ext cx="265176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35040" y="1371600"/>
            <a:ext cx="2651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$4B</a:t>
            </a:r>
            <a:endParaRPr lang="en-US" sz="5400" dirty="0"/>
          </a:p>
        </p:txBody>
      </p:sp>
      <p:sp>
        <p:nvSpPr>
          <p:cNvPr id="14" name="Text 12"/>
          <p:cNvSpPr/>
          <p:nvPr/>
        </p:nvSpPr>
        <p:spPr>
          <a:xfrm>
            <a:off x="6035040" y="260604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creator revenue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 by 2028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Deezer, CISAC, Ipsos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Fake AI Creators Are Winning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11430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 u="sng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The Velvet Sundown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691640"/>
            <a:ext cx="2377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AI-generated band. 1M+ Spotify streams. Denied being AI for weeks.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100584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64992" y="11430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 u="sng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Michael Smith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364992" y="1691640"/>
            <a:ext cx="2377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Extracted $10M in fraudulent royalties using AI music + bots. Pled guilty March 2026.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035040" y="100584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035040" y="1005840"/>
            <a:ext cx="64008" cy="310896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99632" y="11430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 u="sng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Xania Monet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199632" y="1691640"/>
            <a:ext cx="2377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R&amp;B persona secured a multimillion-dollar record deal and charted on Billboard.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aren't edge cases. This is the new normal.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Is Moving. The Gap Is Open.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2926080"/>
            <a:ext cx="7863840" cy="45720"/>
          </a:xfrm>
          <a:prstGeom prst="rect">
            <a:avLst/>
          </a:prstGeom>
          <a:solidFill>
            <a:srgbClr val="CBD5E0"/>
          </a:solidFill>
          <a:ln w="12700">
            <a:solidFill>
              <a:srgbClr val="CBD5E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80160" y="2816352"/>
            <a:ext cx="219456" cy="219456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914400"/>
            <a:ext cx="1920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0058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 launches 'Verified by Spotify' badge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music only, platform-locked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383280" y="2816352"/>
            <a:ext cx="219456" cy="219456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0" y="914400"/>
            <a:ext cx="1920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560320" y="10058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560320" y="14630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Vocana launches human artist badge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indie music only, no embed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0" y="2816352"/>
            <a:ext cx="219456" cy="219456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914400"/>
            <a:ext cx="192024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63440" y="10058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A8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 2026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14630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takes effect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AI content labeling required by law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7589520" y="2816352"/>
            <a:ext cx="219456" cy="219456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766560" y="914400"/>
            <a:ext cx="1920240" cy="1828800"/>
          </a:xfrm>
          <a:prstGeom prst="rect">
            <a:avLst/>
          </a:prstGeom>
          <a:solidFill>
            <a:srgbClr val="00A884"/>
          </a:solidFill>
          <a:ln w="12700">
            <a:solidFill>
              <a:srgbClr val="00D4A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766560" y="10058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1FA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766560" y="14630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portable, embeddable,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cross-platform credential exists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REAL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Once. Carry It Everywhere.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640080" y="1691640"/>
            <a:ext cx="2377440" cy="292608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63040" y="182880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4480" y="192024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7432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90-Second KYC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324612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ID + face liveness check via Stripe Identity. Secure, fast, private.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37560" y="1691640"/>
            <a:ext cx="2377440" cy="292608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160520" y="182880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60" y="192024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37560" y="27432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Embeddable Badge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337560" y="324612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JavaScript snippet. Works on any website. Live status — auto-revokes if expired.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035040" y="1691640"/>
            <a:ext cx="2377440" cy="292608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858000" y="182880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1920240"/>
            <a:ext cx="548640" cy="5486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035040" y="274320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Directory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035040" y="324612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Searchable database. Fans, brands, and platforms can verify any creator instantly.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Steps to Be Verified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11480" y="1005840"/>
            <a:ext cx="25603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1325880" y="109728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1325880" y="1097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11480" y="20574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1480" y="2606040"/>
            <a:ext cx="2560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your Verified Real profile. Free. Takes 2 minutes.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0" y="1005840"/>
            <a:ext cx="25603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114800" y="109728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114800" y="1097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200400" y="20574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200400" y="2606040"/>
            <a:ext cx="2560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your ID + quick face scan. Powered by Stripe Identity. 90 seconds.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989320" y="1005840"/>
            <a:ext cx="25603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6903720" y="1097280"/>
            <a:ext cx="731520" cy="731520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903720" y="109728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5989320" y="20574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&amp; Get Found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989320" y="2606040"/>
            <a:ext cx="2560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your badge. Show up in the directory. Fans and brands verify you instantly.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Badge That Travels With You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49808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line of JavaScript — paste it anywhere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9808" y="16002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on any website, press kit, Bandcamp page, or link-in-bio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24028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" y="21945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status — if verification lapses, badge goes dark automatically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83464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27889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 on merch for fan verification at shows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429000"/>
            <a:ext cx="164592" cy="16459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3383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verification page for every creator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212080" y="1005840"/>
            <a:ext cx="3474720" cy="1828800"/>
          </a:xfrm>
          <a:prstGeom prst="rect">
            <a:avLst/>
          </a:prstGeom>
          <a:solidFill>
            <a:srgbClr val="00D4AA"/>
          </a:solidFill>
          <a:ln w="25400">
            <a:solidFill>
              <a:srgbClr val="00A88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212080" y="12344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VERIFIED REAL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212080" y="1920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FA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Human Creator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212080" y="22860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verifiedreal.com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on: Website  ·  Bandcamp  ·  Linktree  ·  Press Kit  ·  Merch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Market That's Screaming for This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39319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05840"/>
            <a:ext cx="64008" cy="8686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5156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10M+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920240" y="10515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artists on DistroKid alone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39319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2011680"/>
            <a:ext cx="64008" cy="8686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05740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87%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920240" y="205740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brands prefer verified creators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3017520"/>
            <a:ext cx="39319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3017520"/>
            <a:ext cx="64008" cy="8686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06324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30–40%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1920240" y="30632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earnings for verified creators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4023360"/>
            <a:ext cx="393192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4023360"/>
            <a:ext cx="64008" cy="86868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069080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60–80%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920240" y="40690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in sponsorships after verification</a:t>
            </a:r>
            <a:endParaRPr lang="en-US" sz="13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4572000" y="914400"/>
          <a:ext cx="420624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Potential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Bootstrap path — no VC, realistic numbers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2651760" cy="352044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80160"/>
            <a:ext cx="2651760" cy="54864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35331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$6K–$12K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640080" y="2377440"/>
            <a:ext cx="2103120" cy="274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66928" y="2505456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2459736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60–120 paying creators @ $9.99/mo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66928" y="2980944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2935224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small B2B pilot ($2K–$5K)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" y="3456432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" y="3410712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Mostly validation — don't expect salary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68680" y="461772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4617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0" y="1280160"/>
            <a:ext cx="2651760" cy="352044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0" y="1280160"/>
            <a:ext cx="2651760" cy="54864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0" y="135331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200400" y="173736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$42K–$54K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3474720" y="2377440"/>
            <a:ext cx="2103120" cy="274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401568" y="2505456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84448" y="2459736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 B2C subscribers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401568" y="2980944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84448" y="2935224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platform API contracts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401568" y="3456432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84448" y="3410712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 $6K–$18K/yr each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401568" y="3931920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584448" y="388620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real income possible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703320" y="461772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03320" y="4617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035040" y="1280160"/>
            <a:ext cx="2651760" cy="3520440"/>
          </a:xfrm>
          <a:prstGeom prst="rect">
            <a:avLst/>
          </a:prstGeom>
          <a:solidFill>
            <a:srgbClr val="0D2040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035040" y="1280160"/>
            <a:ext cx="2651760" cy="54864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35040" y="135331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035040" y="173736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$100K–$180K</a:t>
            </a:r>
            <a:endParaRPr lang="en-US" sz="2400" dirty="0"/>
          </a:p>
        </p:txBody>
      </p:sp>
      <p:sp>
        <p:nvSpPr>
          <p:cNvPr id="36" name="Shape 34"/>
          <p:cNvSpPr/>
          <p:nvPr/>
        </p:nvSpPr>
        <p:spPr>
          <a:xfrm>
            <a:off x="6309360" y="2377440"/>
            <a:ext cx="2103120" cy="274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36208" y="2505456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19088" y="2459736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600+ B2C subscribers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236208" y="2980944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419088" y="2935224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 platform API deals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236208" y="3456432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19088" y="3410712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partnership signed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236208" y="3931920"/>
            <a:ext cx="118872" cy="118872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19088" y="3886200"/>
            <a:ext cx="2148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Fundable or acquirable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537960" y="4617720"/>
            <a:ext cx="1645920" cy="274320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37960" y="4617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365760" y="4572000"/>
            <a:ext cx="8412480" cy="365760"/>
          </a:xfrm>
          <a:prstGeom prst="rect">
            <a:avLst/>
          </a:prstGeom>
          <a:solidFill>
            <a:srgbClr val="071020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320040" y="4956048"/>
            <a:ext cx="8503920" cy="64008"/>
          </a:xfrm>
          <a:prstGeom prst="rect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Verified Real — Pitch Deck</dc:title>
  <dc:subject>PptxGenJS Presentation</dc:subject>
  <dc:creator>PptxGenJS</dc:creator>
  <cp:lastModifiedBy>PptxGenJS</cp:lastModifiedBy>
  <cp:revision>1</cp:revision>
  <dcterms:created xsi:type="dcterms:W3CDTF">2026-05-21T02:05:56Z</dcterms:created>
  <dcterms:modified xsi:type="dcterms:W3CDTF">2026-05-21T02:05:56Z</dcterms:modified>
</cp:coreProperties>
</file>